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37C22D4-BEA0-49A4-89E7-000D7075F842}">
  <a:tblStyle styleId="{A37C22D4-BEA0-49A4-89E7-000D7075F8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78460e51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78460e51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95841abe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95841abe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95841abe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95841abe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95841abe4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95841abe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95841ab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95841ab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78460e51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78460e5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78460e51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78460e51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78460e51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78460e51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78460e51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78460e51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78460e51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78460e51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78460e51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78460e51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95841ab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95841ab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78460e51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78460e51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78460e51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78460e51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78460e51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78460e51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78460e51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78460e51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78460e51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78460e51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78460e51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78460e51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78460e51a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78460e51a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78460e51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78460e51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78460e51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e78460e51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e78460e51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e78460e51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95841abe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95841abe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e78460e51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e78460e51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78460e51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78460e51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78460e51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78460e51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e78460e51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e78460e51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400">
                <a:solidFill>
                  <a:srgbClr val="666666"/>
                </a:solidFill>
              </a:rPr>
              <a:t>Các bạn chuẩn bị giấy, bút. 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400">
                <a:solidFill>
                  <a:srgbClr val="666666"/>
                </a:solidFill>
              </a:rPr>
              <a:t>Ghi xuống hình ảnh tương ứng với những số bạn nhìn thấy trên màn hình. </a:t>
            </a:r>
            <a:br>
              <a:rPr lang="vi" sz="1400">
                <a:solidFill>
                  <a:srgbClr val="666666"/>
                </a:solidFill>
              </a:rPr>
            </a:br>
            <a:r>
              <a:rPr lang="vi" sz="1400">
                <a:solidFill>
                  <a:srgbClr val="666666"/>
                </a:solidFill>
              </a:rPr>
              <a:t>Ví dụ: </a:t>
            </a:r>
            <a:br>
              <a:rPr lang="vi" sz="1400">
                <a:solidFill>
                  <a:srgbClr val="666666"/>
                </a:solidFill>
              </a:rPr>
            </a:br>
            <a:r>
              <a:rPr lang="vi" sz="1400">
                <a:solidFill>
                  <a:srgbClr val="666666"/>
                </a:solidFill>
              </a:rPr>
              <a:t>5 = Táo</a:t>
            </a:r>
            <a:endParaRPr sz="1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400">
                <a:solidFill>
                  <a:srgbClr val="666666"/>
                </a:solidFill>
              </a:rPr>
              <a:t>8 = Người Tuyết</a:t>
            </a:r>
            <a:br>
              <a:rPr lang="vi" sz="1400">
                <a:solidFill>
                  <a:srgbClr val="666666"/>
                </a:solidFill>
              </a:rPr>
            </a:br>
            <a:r>
              <a:rPr lang="vi" sz="1400">
                <a:solidFill>
                  <a:srgbClr val="666666"/>
                </a:solidFill>
              </a:rPr>
              <a:t>Viết xong thì gõ vào ô Chat: XONG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78460e51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e78460e51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Thi: AI VIẾT NHANH NHẤT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78460e51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78460e51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B1: Cho 03 Số Ngẫu nhiên xem 3 Học viên Cmt đúng nhanh nhất thì cho lên thi đọc</a:t>
            </a:r>
            <a:br>
              <a:rPr lang="vi"/>
            </a:br>
            <a:r>
              <a:rPr lang="vi"/>
              <a:t>B2: Lần lượt từng học viên đọc, Giáo viên bấm giờ, Học viên nào có thời gian ngắn nhất thì thắng cuộc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(*) Phần thưởng phải hấp dẫn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8126129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8126129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95841abe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95841abe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95841abe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95841abe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95841abe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95841abe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5841abe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5841abe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95841abe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95841abe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95841abe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95841abe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550" y="1126575"/>
            <a:ext cx="2732100" cy="27321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973350" y="4069475"/>
            <a:ext cx="11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/>
              <a:t>SỐ</a:t>
            </a:r>
            <a:endParaRPr sz="2800"/>
          </a:p>
        </p:txBody>
      </p:sp>
      <p:sp>
        <p:nvSpPr>
          <p:cNvPr id="57" name="Google Shape;57;p13"/>
          <p:cNvSpPr/>
          <p:nvPr/>
        </p:nvSpPr>
        <p:spPr>
          <a:xfrm>
            <a:off x="4511100" y="2276625"/>
            <a:ext cx="516600" cy="4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10450" l="0" r="0" t="0"/>
          <a:stretch/>
        </p:blipFill>
        <p:spPr>
          <a:xfrm>
            <a:off x="5455700" y="1126575"/>
            <a:ext cx="2732100" cy="2767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" name="Google Shape;59;p13"/>
          <p:cNvSpPr txBox="1"/>
          <p:nvPr/>
        </p:nvSpPr>
        <p:spPr>
          <a:xfrm>
            <a:off x="6245200" y="4069475"/>
            <a:ext cx="15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chemeClr val="accent1"/>
                </a:solidFill>
              </a:rPr>
              <a:t>HÌNH</a:t>
            </a:r>
            <a:endParaRPr sz="2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3502200" y="348150"/>
            <a:ext cx="34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07 = KL = K………. L ………..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 rotWithShape="1">
          <a:blip r:embed="rId4">
            <a:alphaModFix/>
          </a:blip>
          <a:srcRect b="0" l="15938" r="15181" t="0"/>
          <a:stretch/>
        </p:blipFill>
        <p:spPr>
          <a:xfrm>
            <a:off x="2740400" y="748350"/>
            <a:ext cx="3941925" cy="4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/>
        </p:nvSpPr>
        <p:spPr>
          <a:xfrm>
            <a:off x="3502200" y="348150"/>
            <a:ext cx="34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08 = KT = K………. T ………..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b="0" l="19619" r="18682" t="0"/>
          <a:stretch/>
        </p:blipFill>
        <p:spPr>
          <a:xfrm>
            <a:off x="3014425" y="748350"/>
            <a:ext cx="3530900" cy="4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4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3502200" y="348150"/>
            <a:ext cx="34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09 = KC = K………. C ………..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 rotWithShape="1">
          <a:blip r:embed="rId4">
            <a:alphaModFix/>
          </a:blip>
          <a:srcRect b="0" l="22382" r="16108" t="0"/>
          <a:stretch/>
        </p:blipFill>
        <p:spPr>
          <a:xfrm>
            <a:off x="2811825" y="890200"/>
            <a:ext cx="3520350" cy="4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3100" y="890200"/>
            <a:ext cx="4733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38" y="1023938"/>
            <a:ext cx="4733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25" y="1023938"/>
            <a:ext cx="4733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38" y="1023938"/>
            <a:ext cx="4733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38" y="1023938"/>
            <a:ext cx="4733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38" y="1023938"/>
            <a:ext cx="4733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38" y="1023938"/>
            <a:ext cx="4733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7715" l="0" r="0" t="0"/>
          <a:stretch/>
        </p:blipFill>
        <p:spPr>
          <a:xfrm rot="10800000">
            <a:off x="3716874" y="1558601"/>
            <a:ext cx="1732276" cy="20262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969963" y="180900"/>
            <a:ext cx="118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600"/>
              <a:t>QUY ƯỚC</a:t>
            </a:r>
            <a:endParaRPr b="1" sz="1600"/>
          </a:p>
        </p:txBody>
      </p:sp>
      <p:graphicFrame>
        <p:nvGraphicFramePr>
          <p:cNvPr id="67" name="Google Shape;67;p14"/>
          <p:cNvGraphicFramePr/>
          <p:nvPr/>
        </p:nvGraphicFramePr>
        <p:xfrm>
          <a:off x="225250" y="74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{A37C22D4-BEA0-49A4-89E7-000D7075F842}</a:tableStyleId>
              </a:tblPr>
              <a:tblGrid>
                <a:gridCol w="584325"/>
                <a:gridCol w="1093725"/>
                <a:gridCol w="991875"/>
              </a:tblGrid>
              <a:tr h="388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SỐ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ĐỌC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CHỮ CÁI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30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K</a:t>
                      </a:r>
                      <a:r>
                        <a:rPr lang="vi" sz="1200"/>
                        <a:t>hông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K,KH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M</a:t>
                      </a:r>
                      <a:r>
                        <a:rPr lang="vi" sz="1200"/>
                        <a:t>ột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M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H</a:t>
                      </a:r>
                      <a:r>
                        <a:rPr lang="vi" sz="1200"/>
                        <a:t>ai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H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chemeClr val="accent1"/>
                          </a:solidFill>
                        </a:rPr>
                        <a:t>B</a:t>
                      </a:r>
                      <a:r>
                        <a:rPr lang="vi" sz="1200"/>
                        <a:t>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chemeClr val="accent1"/>
                          </a:solidFill>
                        </a:rPr>
                        <a:t>B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chemeClr val="accent1"/>
                          </a:solidFill>
                        </a:rPr>
                        <a:t>B</a:t>
                      </a:r>
                      <a:r>
                        <a:rPr lang="vi" sz="1200"/>
                        <a:t>ốn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chemeClr val="accent1"/>
                          </a:solidFill>
                        </a:rPr>
                        <a:t>G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0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N</a:t>
                      </a:r>
                      <a:r>
                        <a:rPr lang="vi" sz="1200"/>
                        <a:t>ăm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N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vi" sz="1200"/>
                        <a:t>áu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S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chemeClr val="accent1"/>
                          </a:solidFill>
                        </a:rPr>
                        <a:t>B</a:t>
                      </a:r>
                      <a:r>
                        <a:rPr lang="vi" sz="1200"/>
                        <a:t>ảy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chemeClr val="accent1"/>
                          </a:solidFill>
                        </a:rPr>
                        <a:t>L</a:t>
                      </a:r>
                      <a:endParaRPr b="1" sz="12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0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T</a:t>
                      </a:r>
                      <a:r>
                        <a:rPr lang="vi" sz="1200"/>
                        <a:t>ám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T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09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vi" sz="1200"/>
                        <a:t>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vi" sz="1200"/>
                        <a:t>hín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vi" sz="1200">
                          <a:solidFill>
                            <a:srgbClr val="FF0000"/>
                          </a:solidFill>
                        </a:rPr>
                        <a:t>C,CH</a:t>
                      </a:r>
                      <a:endParaRPr b="1" sz="12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8" name="Google Shape;68;p14"/>
          <p:cNvSpPr/>
          <p:nvPr/>
        </p:nvSpPr>
        <p:spPr>
          <a:xfrm flipH="1">
            <a:off x="3003900" y="2264250"/>
            <a:ext cx="516600" cy="43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86" name="Google Shape;1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38" y="1023938"/>
            <a:ext cx="4733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38" y="1023938"/>
            <a:ext cx="4733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8" name="Google Shape;1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038" y="1023938"/>
            <a:ext cx="4733925" cy="30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5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04" name="Google Shape;204;p35"/>
          <p:cNvSpPr txBox="1"/>
          <p:nvPr/>
        </p:nvSpPr>
        <p:spPr>
          <a:xfrm>
            <a:off x="3988500" y="1907750"/>
            <a:ext cx="11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0">
                <a:solidFill>
                  <a:srgbClr val="0B5394"/>
                </a:solidFill>
              </a:rPr>
              <a:t>0</a:t>
            </a:r>
            <a:endParaRPr sz="120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6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/>
        </p:nvSpPr>
        <p:spPr>
          <a:xfrm>
            <a:off x="3988500" y="1907750"/>
            <a:ext cx="11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0">
                <a:solidFill>
                  <a:srgbClr val="38761D"/>
                </a:solidFill>
              </a:rPr>
              <a:t>1</a:t>
            </a:r>
            <a:endParaRPr sz="120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7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/>
        </p:nvSpPr>
        <p:spPr>
          <a:xfrm>
            <a:off x="3988500" y="1907750"/>
            <a:ext cx="11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0">
                <a:solidFill>
                  <a:srgbClr val="E69138"/>
                </a:solidFill>
              </a:rPr>
              <a:t>2</a:t>
            </a:r>
            <a:endParaRPr sz="12000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8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/>
        </p:nvSpPr>
        <p:spPr>
          <a:xfrm>
            <a:off x="3988500" y="1907750"/>
            <a:ext cx="11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0">
                <a:solidFill>
                  <a:srgbClr val="FF0000"/>
                </a:solidFill>
              </a:rPr>
              <a:t>3</a:t>
            </a:r>
            <a:endParaRPr sz="1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9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8" name="Google Shape;228;p39"/>
          <p:cNvSpPr txBox="1"/>
          <p:nvPr/>
        </p:nvSpPr>
        <p:spPr>
          <a:xfrm>
            <a:off x="3988500" y="1907750"/>
            <a:ext cx="11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0">
                <a:solidFill>
                  <a:srgbClr val="0B5394"/>
                </a:solidFill>
              </a:rPr>
              <a:t>4</a:t>
            </a:r>
            <a:endParaRPr sz="120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0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34" name="Google Shape;234;p40"/>
          <p:cNvSpPr txBox="1"/>
          <p:nvPr/>
        </p:nvSpPr>
        <p:spPr>
          <a:xfrm>
            <a:off x="3988500" y="1907750"/>
            <a:ext cx="11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0">
                <a:solidFill>
                  <a:srgbClr val="6AA84F"/>
                </a:solidFill>
              </a:rPr>
              <a:t>5</a:t>
            </a:r>
            <a:endParaRPr sz="120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0" name="Google Shape;240;p41"/>
          <p:cNvSpPr txBox="1"/>
          <p:nvPr/>
        </p:nvSpPr>
        <p:spPr>
          <a:xfrm>
            <a:off x="3988500" y="1907750"/>
            <a:ext cx="11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0">
                <a:solidFill>
                  <a:srgbClr val="FF9900"/>
                </a:solidFill>
              </a:rPr>
              <a:t>6</a:t>
            </a:r>
            <a:endParaRPr sz="12000">
              <a:solidFill>
                <a:srgbClr val="FF99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502200" y="348150"/>
            <a:ext cx="34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00 = KK = </a:t>
            </a:r>
            <a:r>
              <a:rPr lang="vi"/>
              <a:t>K</a:t>
            </a:r>
            <a:r>
              <a:rPr lang="vi"/>
              <a:t>………. K ………..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0" l="22961" r="18072" t="0"/>
          <a:stretch/>
        </p:blipFill>
        <p:spPr>
          <a:xfrm>
            <a:off x="2954125" y="900425"/>
            <a:ext cx="3235775" cy="39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2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/>
        </p:nvSpPr>
        <p:spPr>
          <a:xfrm>
            <a:off x="3988500" y="1907750"/>
            <a:ext cx="11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0">
                <a:solidFill>
                  <a:srgbClr val="FF0000"/>
                </a:solidFill>
              </a:rPr>
              <a:t>7</a:t>
            </a:r>
            <a:endParaRPr sz="1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3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2" name="Google Shape;252;p43"/>
          <p:cNvSpPr txBox="1"/>
          <p:nvPr/>
        </p:nvSpPr>
        <p:spPr>
          <a:xfrm>
            <a:off x="3988500" y="1907750"/>
            <a:ext cx="11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0">
                <a:solidFill>
                  <a:srgbClr val="0B5394"/>
                </a:solidFill>
              </a:rPr>
              <a:t>8</a:t>
            </a:r>
            <a:endParaRPr sz="12000">
              <a:solidFill>
                <a:srgbClr val="0B5394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58" name="Google Shape;258;p44"/>
          <p:cNvSpPr txBox="1"/>
          <p:nvPr/>
        </p:nvSpPr>
        <p:spPr>
          <a:xfrm>
            <a:off x="3988500" y="1907750"/>
            <a:ext cx="11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0">
                <a:solidFill>
                  <a:srgbClr val="6AA84F"/>
                </a:solidFill>
              </a:rPr>
              <a:t>9</a:t>
            </a:r>
            <a:endParaRPr sz="120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5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9951" y="1916486"/>
            <a:ext cx="2252050" cy="222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81925"/>
            <a:ext cx="2043150" cy="20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5"/>
          <p:cNvSpPr txBox="1"/>
          <p:nvPr/>
        </p:nvSpPr>
        <p:spPr>
          <a:xfrm>
            <a:off x="2751000" y="1012525"/>
            <a:ext cx="364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400">
                <a:solidFill>
                  <a:schemeClr val="accent1"/>
                </a:solidFill>
              </a:rPr>
              <a:t>AI VIẾT NHANH NHẤT </a:t>
            </a:r>
            <a:endParaRPr b="1" sz="2400">
              <a:solidFill>
                <a:schemeClr val="accent1"/>
              </a:solidFill>
            </a:endParaRPr>
          </a:p>
        </p:txBody>
      </p:sp>
      <p:sp>
        <p:nvSpPr>
          <p:cNvPr id="267" name="Google Shape;267;p45"/>
          <p:cNvSpPr txBox="1"/>
          <p:nvPr/>
        </p:nvSpPr>
        <p:spPr>
          <a:xfrm>
            <a:off x="2319950" y="4158275"/>
            <a:ext cx="429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6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3" name="Google Shape;273;p46"/>
          <p:cNvSpPr txBox="1"/>
          <p:nvPr/>
        </p:nvSpPr>
        <p:spPr>
          <a:xfrm>
            <a:off x="4142775" y="595950"/>
            <a:ext cx="819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rgbClr val="666666"/>
                </a:solidFill>
              </a:rPr>
              <a:t>2 = </a:t>
            </a:r>
            <a:endParaRPr sz="2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rgbClr val="666666"/>
                </a:solidFill>
              </a:rPr>
              <a:t>8 = </a:t>
            </a:r>
            <a:endParaRPr sz="2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rgbClr val="666666"/>
                </a:solidFill>
              </a:rPr>
              <a:t>1 = </a:t>
            </a:r>
            <a:endParaRPr sz="2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rgbClr val="666666"/>
                </a:solidFill>
              </a:rPr>
              <a:t>9 = </a:t>
            </a:r>
            <a:endParaRPr sz="2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rgbClr val="666666"/>
                </a:solidFill>
              </a:rPr>
              <a:t>3 = </a:t>
            </a:r>
            <a:endParaRPr sz="2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rgbClr val="666666"/>
                </a:solidFill>
              </a:rPr>
              <a:t>7 = </a:t>
            </a:r>
            <a:endParaRPr sz="2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rgbClr val="666666"/>
                </a:solidFill>
              </a:rPr>
              <a:t>0 = </a:t>
            </a:r>
            <a:endParaRPr sz="2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rgbClr val="666666"/>
                </a:solidFill>
              </a:rPr>
              <a:t>6 = </a:t>
            </a:r>
            <a:endParaRPr sz="2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2800">
                <a:solidFill>
                  <a:srgbClr val="666666"/>
                </a:solidFill>
              </a:rPr>
              <a:t>4 = </a:t>
            </a:r>
            <a:endParaRPr sz="2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7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81900" y="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9" name="Google Shape;279;p47"/>
          <p:cNvSpPr txBox="1"/>
          <p:nvPr/>
        </p:nvSpPr>
        <p:spPr>
          <a:xfrm>
            <a:off x="2751000" y="659150"/>
            <a:ext cx="3642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400">
                <a:solidFill>
                  <a:schemeClr val="accent1"/>
                </a:solidFill>
              </a:rPr>
              <a:t>AI ĐỌC NHANH NHẤT </a:t>
            </a:r>
            <a:endParaRPr b="1" sz="2400">
              <a:solidFill>
                <a:schemeClr val="accent1"/>
              </a:solidFill>
            </a:endParaRPr>
          </a:p>
        </p:txBody>
      </p:sp>
      <p:sp>
        <p:nvSpPr>
          <p:cNvPr id="280" name="Google Shape;280;p47"/>
          <p:cNvSpPr txBox="1"/>
          <p:nvPr/>
        </p:nvSpPr>
        <p:spPr>
          <a:xfrm>
            <a:off x="2500950" y="3396275"/>
            <a:ext cx="4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81" name="Google Shape;28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025" y="1624368"/>
            <a:ext cx="4591950" cy="2369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50" y="152400"/>
            <a:ext cx="6451500" cy="483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87" name="Google Shape;287;p48"/>
          <p:cNvPicPr preferRelativeResize="0"/>
          <p:nvPr/>
        </p:nvPicPr>
        <p:blipFill rotWithShape="1">
          <a:blip r:embed="rId4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502200" y="348150"/>
            <a:ext cx="34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01 = KM = K………. M ………..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0" l="23168" r="17026" t="0"/>
          <a:stretch/>
        </p:blipFill>
        <p:spPr>
          <a:xfrm>
            <a:off x="3090975" y="748350"/>
            <a:ext cx="3422700" cy="4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3502200" y="348150"/>
            <a:ext cx="34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02 = KH = K………. H ………..</a:t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4">
            <a:alphaModFix/>
          </a:blip>
          <a:srcRect b="0" l="19618" r="17583" t="0"/>
          <a:stretch/>
        </p:blipFill>
        <p:spPr>
          <a:xfrm>
            <a:off x="2774937" y="837500"/>
            <a:ext cx="3594125" cy="4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3502200" y="348150"/>
            <a:ext cx="34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03 = KB = K………. B ………..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b="0" l="15201" r="17024" t="0"/>
          <a:stretch/>
        </p:blipFill>
        <p:spPr>
          <a:xfrm>
            <a:off x="3274200" y="826975"/>
            <a:ext cx="3878700" cy="4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3502200" y="348150"/>
            <a:ext cx="34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04 = KG = K………. G ………..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4">
            <a:alphaModFix/>
          </a:blip>
          <a:srcRect b="0" l="19804" r="19238" t="0"/>
          <a:stretch/>
        </p:blipFill>
        <p:spPr>
          <a:xfrm>
            <a:off x="2827637" y="879675"/>
            <a:ext cx="3488725" cy="4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3502200" y="348150"/>
            <a:ext cx="34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05 = KN = K………. N ………..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4">
            <a:alphaModFix/>
          </a:blip>
          <a:srcRect b="0" l="15935" r="16111" t="0"/>
          <a:stretch/>
        </p:blipFill>
        <p:spPr>
          <a:xfrm>
            <a:off x="2540125" y="858575"/>
            <a:ext cx="3889250" cy="4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13013" l="0" r="0" t="13833"/>
          <a:stretch/>
        </p:blipFill>
        <p:spPr>
          <a:xfrm>
            <a:off x="8118650" y="44550"/>
            <a:ext cx="962100" cy="70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16" name="Google Shape;116;p21"/>
          <p:cNvSpPr txBox="1"/>
          <p:nvPr/>
        </p:nvSpPr>
        <p:spPr>
          <a:xfrm>
            <a:off x="3502200" y="348150"/>
            <a:ext cx="34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06 = KS = K………. S ………..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4">
            <a:alphaModFix/>
          </a:blip>
          <a:srcRect b="0" l="30302" r="22775" t="0"/>
          <a:stretch/>
        </p:blipFill>
        <p:spPr>
          <a:xfrm>
            <a:off x="3229325" y="900750"/>
            <a:ext cx="2685349" cy="40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